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285" r:id="rId5"/>
    <p:sldId id="290" r:id="rId6"/>
    <p:sldId id="291" r:id="rId7"/>
    <p:sldId id="292" r:id="rId8"/>
    <p:sldId id="294" r:id="rId9"/>
    <p:sldId id="293" r:id="rId10"/>
    <p:sldId id="295" r:id="rId11"/>
    <p:sldId id="301" r:id="rId12"/>
    <p:sldId id="296" r:id="rId13"/>
    <p:sldId id="297" r:id="rId14"/>
    <p:sldId id="298" r:id="rId15"/>
    <p:sldId id="300" r:id="rId16"/>
    <p:sldId id="299" r:id="rId1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A2543-1BBA-4A74-AF8A-13645A5B3B6E}" v="289" dt="2022-09-11T19:06:23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10290F-1B5E-4191-8077-DB2358F999B3}" type="datetime1">
              <a:rPr lang="hu-HU" smtClean="0"/>
              <a:t>2022.09.13.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423C-3081-4C25-8DAA-F08A25CF43F4}" type="datetime1">
              <a:rPr lang="hu-HU" smtClean="0"/>
              <a:pPr/>
              <a:t>2022.09.13.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1B9A2A-691F-4D57-843C-D29780B52EDB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285ED-4701-4E4A-8D7C-A6E365BA3F8D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FA750-F056-4D81-BFD9-CFC192015185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AECA-8A21-4AE4-9567-CA1395AFEBB7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580316-3B8B-4786-BDDA-3F62E0E142D1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45D1D-6907-4DD7-B570-B1C82FAD2508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67766-6BD9-48F0-A50A-512F10B5DCD4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7B0699-0D95-44F2-89D5-6FE6CB8D9D26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BA767-5C98-4301-B7B8-4BCFD9B597CD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églalap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Dátum hely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818C9-3761-45F0-827C-79133F7D99A9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EA5CDE4C-242C-418A-8F57-B6251241A85F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A218821E-5562-4B8F-AF74-37AA19F66877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ukereso.hu/router-c3144/mikrotik/hap-lite-tc-rb941-2nd-tc-p308811773/" TargetMode="External"/><Relationship Id="rId2" Type="http://schemas.openxmlformats.org/officeDocument/2006/relationships/hyperlink" Target="https://mikroti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3By3Fy2" TargetMode="External"/><Relationship Id="rId4" Type="http://schemas.openxmlformats.org/officeDocument/2006/relationships/hyperlink" Target="https://firstshop.hu/mikrotik-rb941-2nd-tc-hap-lite-router-3x-10100-lan-24ghz-wireless-bgn-integralt-antenna-p9373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Föld műholdas nézet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Készítette: Zámbó Illés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2" y="2016693"/>
            <a:ext cx="10884295" cy="21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CD3F3F-34FC-C5A7-B9A2-DB9029F9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Mikrotik </a:t>
            </a:r>
            <a:r>
              <a:rPr lang="hu-HU" dirty="0" err="1"/>
              <a:t>Hap</a:t>
            </a:r>
            <a:r>
              <a:rPr lang="hu-HU" dirty="0"/>
              <a:t> </a:t>
            </a:r>
            <a:r>
              <a:rPr lang="hu-HU" dirty="0" err="1"/>
              <a:t>lite</a:t>
            </a:r>
            <a:endParaRPr lang="hu-HU" dirty="0"/>
          </a:p>
        </p:txBody>
      </p:sp>
      <p:pic>
        <p:nvPicPr>
          <p:cNvPr id="8" name="Tartalom helye 7" descr="A képen szöveg látható&#10;&#10;Automatikusan generált leírás">
            <a:extLst>
              <a:ext uri="{FF2B5EF4-FFF2-40B4-BE49-F238E27FC236}">
                <a16:creationId xmlns:a16="http://schemas.microsoft.com/office/drawing/2014/main" id="{E44C33C9-2BA1-8DC5-86AC-4FEA36F77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7233" y="761187"/>
            <a:ext cx="2700095" cy="5248275"/>
          </a:xfr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5656F3E2-D084-E690-637F-254AC3A9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1" y="-43675"/>
            <a:ext cx="333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12348E-1526-E677-C435-72F3DE40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47875"/>
            <a:ext cx="7729728" cy="1188720"/>
          </a:xfrm>
        </p:spPr>
        <p:txBody>
          <a:bodyPr/>
          <a:lstStyle/>
          <a:p>
            <a:r>
              <a:rPr lang="hu-HU" dirty="0"/>
              <a:t>Mikrotik </a:t>
            </a:r>
            <a:r>
              <a:rPr lang="hu-HU" dirty="0" err="1"/>
              <a:t>Hap</a:t>
            </a:r>
            <a:r>
              <a:rPr lang="hu-HU" dirty="0"/>
              <a:t> </a:t>
            </a:r>
            <a:r>
              <a:rPr lang="hu-HU" dirty="0" err="1"/>
              <a:t>lite</a:t>
            </a:r>
            <a:endParaRPr lang="hu-HU" dirty="0"/>
          </a:p>
        </p:txBody>
      </p:sp>
      <p:pic>
        <p:nvPicPr>
          <p:cNvPr id="6" name="Tartalom helye 5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C1EAD8B-6D04-1053-C9DC-25C675A827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7420" y="2638425"/>
            <a:ext cx="4119422" cy="3101975"/>
          </a:xfrm>
        </p:spPr>
      </p:pic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F130EDED-A743-E270-EEA9-A3F5C0EB4B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95118405"/>
              </p:ext>
            </p:extLst>
          </p:nvPr>
        </p:nvGraphicFramePr>
        <p:xfrm>
          <a:off x="6415160" y="2336734"/>
          <a:ext cx="2951775" cy="3403666"/>
        </p:xfrm>
        <a:graphic>
          <a:graphicData uri="http://schemas.openxmlformats.org/drawingml/2006/table">
            <a:tbl>
              <a:tblPr/>
              <a:tblGrid>
                <a:gridCol w="1033121">
                  <a:extLst>
                    <a:ext uri="{9D8B030D-6E8A-4147-A177-3AD203B41FA5}">
                      <a16:colId xmlns:a16="http://schemas.microsoft.com/office/drawing/2014/main" val="1477325451"/>
                    </a:ext>
                  </a:extLst>
                </a:gridCol>
                <a:gridCol w="1918654">
                  <a:extLst>
                    <a:ext uri="{9D8B030D-6E8A-4147-A177-3AD203B41FA5}">
                      <a16:colId xmlns:a16="http://schemas.microsoft.com/office/drawing/2014/main" val="3168293018"/>
                    </a:ext>
                  </a:extLst>
                </a:gridCol>
              </a:tblGrid>
              <a:tr h="226294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Típus</a:t>
                      </a:r>
                    </a:p>
                  </a:txBody>
                  <a:tcPr marL="45422" marR="3785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Wifi Router</a:t>
                      </a:r>
                    </a:p>
                  </a:txBody>
                  <a:tcPr marL="37852" marR="4542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29898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WAN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 db WAN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90167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WAN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209885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LAN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3 db LAN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66737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LAN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6614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Vezeték nélküli frekvenciák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2,4 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95491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Antennák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1 db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0261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Antennák típusa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Belső antenna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726674"/>
                  </a:ext>
                </a:extLst>
              </a:tr>
              <a:tr h="55278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Wifi szabvány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802.11b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802.11g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802.11n - 2.4GHz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2441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2,4 GHz sebesség (max)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600Mbps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372867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FD2A2216-D168-060C-04EE-51B3FDE4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48810"/>
              </p:ext>
            </p:extLst>
          </p:nvPr>
        </p:nvGraphicFramePr>
        <p:xfrm>
          <a:off x="9063315" y="2336734"/>
          <a:ext cx="2406442" cy="3403668"/>
        </p:xfrm>
        <a:graphic>
          <a:graphicData uri="http://schemas.openxmlformats.org/drawingml/2006/table">
            <a:tbl>
              <a:tblPr/>
              <a:tblGrid>
                <a:gridCol w="842255">
                  <a:extLst>
                    <a:ext uri="{9D8B030D-6E8A-4147-A177-3AD203B41FA5}">
                      <a16:colId xmlns:a16="http://schemas.microsoft.com/office/drawing/2014/main" val="3055273015"/>
                    </a:ext>
                  </a:extLst>
                </a:gridCol>
                <a:gridCol w="1564187">
                  <a:extLst>
                    <a:ext uri="{9D8B030D-6E8A-4147-A177-3AD203B41FA5}">
                      <a16:colId xmlns:a16="http://schemas.microsoft.com/office/drawing/2014/main" val="1625854903"/>
                    </a:ext>
                  </a:extLst>
                </a:gridCol>
              </a:tblGrid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Típus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Vezeték nélküli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05331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Vezeték nélküli hálózat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b/g/n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7649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2.4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Igen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92165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5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03424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LAN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699754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Max. LAN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hu-HU" sz="900" b="1" dirty="0" err="1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Mbps</a:t>
                      </a:r>
                      <a:endParaRPr lang="hu-HU" sz="900" b="1" dirty="0">
                        <a:solidFill>
                          <a:srgbClr val="464852"/>
                        </a:solidFill>
                        <a:effectLst/>
                        <a:latin typeface="+mn-lt"/>
                      </a:endParaRP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644467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WAN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7757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Max. WAN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hu-HU" sz="900" b="1" dirty="0" err="1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Mbps</a:t>
                      </a:r>
                      <a:endParaRPr lang="hu-HU" sz="900" b="1" dirty="0">
                        <a:solidFill>
                          <a:srgbClr val="464852"/>
                        </a:solidFill>
                        <a:effectLst/>
                        <a:latin typeface="+mn-lt"/>
                      </a:endParaRP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974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Antenna teljesítmény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1,5 </a:t>
                      </a:r>
                      <a:r>
                        <a:rPr lang="hu-HU" sz="900" b="1" dirty="0" err="1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dBi</a:t>
                      </a:r>
                      <a:endParaRPr lang="hu-HU" sz="900" b="1" dirty="0">
                        <a:solidFill>
                          <a:srgbClr val="464852"/>
                        </a:solidFill>
                        <a:effectLst/>
                        <a:latin typeface="+mn-lt"/>
                      </a:endParaRP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19001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Működési hely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Beltéri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061406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PoE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5161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Titkosítási szabvány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WPA2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2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E9E6FC1-EABA-EB72-F0C5-82B46D4B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ABDF7B4-5961-CC89-5AD3-8989E386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https://mikrotik.com/</a:t>
            </a:r>
            <a:endParaRPr lang="hu-HU" dirty="0"/>
          </a:p>
          <a:p>
            <a:r>
              <a:rPr lang="hu-HU" dirty="0">
                <a:hlinkClick r:id="rId3"/>
              </a:rPr>
              <a:t>https://www.arukereso.hu/router-c3144/mikrotik/hap-lite-tc-rb941-2nd-tc-p308811773/</a:t>
            </a:r>
            <a:endParaRPr lang="hu-HU" dirty="0"/>
          </a:p>
          <a:p>
            <a:r>
              <a:rPr lang="hu-HU" dirty="0">
                <a:hlinkClick r:id="rId4"/>
              </a:rPr>
              <a:t>https://firstshop.hu/mikrotik-rb941-2nd-tc-hap-lite-router-3x-10100-lan-24ghz-wireless-bgn-integralt-antenna-p93735</a:t>
            </a:r>
            <a:endParaRPr lang="hu-HU" dirty="0"/>
          </a:p>
          <a:p>
            <a:r>
              <a:rPr lang="hu-HU" dirty="0">
                <a:hlinkClick r:id="rId5"/>
              </a:rPr>
              <a:t>https://bit.ly/3By3Fy2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65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2E60F1C-163C-C310-A382-777D2EEC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figyelmet!!!</a:t>
            </a:r>
          </a:p>
        </p:txBody>
      </p:sp>
    </p:spTree>
    <p:extLst>
      <p:ext uri="{BB962C8B-B14F-4D97-AF65-F5344CB8AC3E}">
        <p14:creationId xmlns:p14="http://schemas.microsoft.com/office/powerpoint/2010/main" val="2564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46851"/>
            <a:ext cx="6426200" cy="154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8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2207245"/>
            <a:ext cx="6426200" cy="156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zövegdoboz 1"/>
          <p:cNvSpPr txBox="1"/>
          <p:nvPr/>
        </p:nvSpPr>
        <p:spPr>
          <a:xfrm>
            <a:off x="1074420" y="2274838"/>
            <a:ext cx="10294620" cy="1477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egy lett vállalat, amelyet 1996-ban alapítottak routerek és vezeték nélküli internetszolgáltatói rendszerek fejlesztésére.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ma már a világ legtöbb országában hardvert és szoftvert biztosít az internetkapcsolathoz. 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2002-ben úgy döntöttek, hogy saját hardvert készítenek, és megszületett a </a:t>
            </a:r>
            <a:r>
              <a:rPr lang="hu-H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RouterBOARD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márka. A cég Rigában, Lettország fővárosában található, és több mint 280 alkalmazottat foglalkoztat.</a:t>
            </a:r>
          </a:p>
        </p:txBody>
      </p:sp>
    </p:spTree>
    <p:extLst>
      <p:ext uri="{BB962C8B-B14F-4D97-AF65-F5344CB8AC3E}">
        <p14:creationId xmlns:p14="http://schemas.microsoft.com/office/powerpoint/2010/main" val="32978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712720" y="2338030"/>
            <a:ext cx="6263640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Több mint 500 forgalmazó és viszonteladó 145 országban, akik a MikroTik megoldásokat értékesítik és támogatják.</a:t>
            </a:r>
          </a:p>
        </p:txBody>
      </p:sp>
    </p:spTree>
    <p:extLst>
      <p:ext uri="{BB962C8B-B14F-4D97-AF65-F5344CB8AC3E}">
        <p14:creationId xmlns:p14="http://schemas.microsoft.com/office/powerpoint/2010/main" val="4213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04416" y="202692"/>
            <a:ext cx="8924544" cy="6396228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MikroTik</a:t>
            </a:r>
            <a:r>
              <a:rPr lang="hu-HU" dirty="0"/>
              <a:t> vásárlói közé tartozik: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6" y="202692"/>
            <a:ext cx="8924544" cy="638038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423160" y="85344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Ezeken kívül a </a:t>
            </a:r>
            <a:r>
              <a:rPr lang="hu-HU" b="1" dirty="0"/>
              <a:t>Bajai Szakképzési Centrum </a:t>
            </a:r>
            <a:r>
              <a:rPr lang="hu-HU" b="1" dirty="0" err="1"/>
              <a:t>Türr</a:t>
            </a:r>
            <a:r>
              <a:rPr lang="hu-HU" b="1" dirty="0"/>
              <a:t> István Technikum </a:t>
            </a:r>
            <a:r>
              <a:rPr lang="hu-HU" dirty="0"/>
              <a:t>és </a:t>
            </a:r>
            <a:r>
              <a:rPr lang="hu-HU" b="1" dirty="0"/>
              <a:t>Varga József </a:t>
            </a:r>
            <a:r>
              <a:rPr lang="hu-HU" dirty="0"/>
              <a:t>tanárúr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0" y="1729168"/>
            <a:ext cx="7800975" cy="33432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49" y="1632663"/>
            <a:ext cx="2346621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45" y="1934286"/>
            <a:ext cx="7897656" cy="236347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781080" y="3116025"/>
            <a:ext cx="961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/>
              <a:t>ÉS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3" y="2743104"/>
            <a:ext cx="5830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9" y="0"/>
            <a:ext cx="5466962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0" y="-60960"/>
            <a:ext cx="3528255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37160"/>
            <a:ext cx="11856720" cy="6461760"/>
          </a:xfrm>
        </p:spPr>
        <p:txBody>
          <a:bodyPr>
            <a:normAutofit/>
          </a:bodyPr>
          <a:lstStyle/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 err="1">
                <a:solidFill>
                  <a:srgbClr val="FF0000"/>
                </a:solidFill>
              </a:rPr>
              <a:t>MikroTik</a:t>
            </a:r>
            <a:r>
              <a:rPr lang="hu-HU" sz="2800" dirty="0">
                <a:solidFill>
                  <a:srgbClr val="FF0000"/>
                </a:solidFill>
              </a:rPr>
              <a:t> </a:t>
            </a:r>
            <a:r>
              <a:rPr lang="hu-HU" sz="2800" dirty="0" err="1">
                <a:solidFill>
                  <a:srgbClr val="FF0000"/>
                </a:solidFill>
              </a:rPr>
              <a:t>RouterOS</a:t>
            </a:r>
            <a:r>
              <a:rPr lang="hu-HU" sz="2800" dirty="0">
                <a:solidFill>
                  <a:srgbClr val="FF0000"/>
                </a:solidFill>
              </a:rPr>
              <a:t> a </a:t>
            </a:r>
            <a:r>
              <a:rPr lang="hu-HU" sz="2800" dirty="0" err="1">
                <a:solidFill>
                  <a:srgbClr val="FF0000"/>
                </a:solidFill>
              </a:rPr>
              <a:t>MikroTik</a:t>
            </a:r>
            <a:r>
              <a:rPr lang="hu-HU" sz="2800" dirty="0">
                <a:solidFill>
                  <a:srgbClr val="FF0000"/>
                </a:solidFill>
              </a:rPr>
              <a:t> </a:t>
            </a:r>
            <a:r>
              <a:rPr lang="hu-HU" sz="2800" dirty="0" err="1">
                <a:solidFill>
                  <a:srgbClr val="FF0000"/>
                </a:solidFill>
              </a:rPr>
              <a:t>RouterBOARD</a:t>
            </a:r>
            <a:r>
              <a:rPr lang="hu-HU" sz="2800" dirty="0">
                <a:solidFill>
                  <a:srgbClr val="FF0000"/>
                </a:solidFill>
              </a:rPr>
              <a:t> hardver operációs rendszere.</a:t>
            </a:r>
          </a:p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 err="1" smtClean="0">
                <a:solidFill>
                  <a:srgbClr val="FF0000"/>
                </a:solidFill>
              </a:rPr>
              <a:t>RouterOS</a:t>
            </a:r>
            <a:r>
              <a:rPr lang="hu-HU" sz="2800" dirty="0" smtClean="0">
                <a:solidFill>
                  <a:srgbClr val="FF0000"/>
                </a:solidFill>
              </a:rPr>
              <a:t> </a:t>
            </a:r>
            <a:r>
              <a:rPr lang="hu-HU" sz="2800" dirty="0">
                <a:solidFill>
                  <a:srgbClr val="FF0000"/>
                </a:solidFill>
              </a:rPr>
              <a:t>támogatja a többmagos és több CPU-s számítógépeket</a:t>
            </a:r>
            <a:r>
              <a:rPr lang="hu-HU" sz="2800" dirty="0" smtClean="0">
                <a:solidFill>
                  <a:srgbClr val="FF0000"/>
                </a:solidFill>
              </a:rPr>
              <a:t>.</a:t>
            </a:r>
          </a:p>
          <a:p>
            <a:pPr algn="just">
              <a:buBlip>
                <a:blip r:embed="rId5"/>
              </a:buBlip>
            </a:pPr>
            <a:endParaRPr lang="hu-HU" sz="28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hu-HU" sz="2800" dirty="0" smtClean="0">
              <a:solidFill>
                <a:srgbClr val="FF0000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A20A784-DA68-1B46-6C31-6578A0A3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901" y="1728446"/>
            <a:ext cx="5676197" cy="46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42" y="2464681"/>
            <a:ext cx="8528889" cy="2006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32509" y="640081"/>
            <a:ext cx="11365715" cy="4505497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hu-HU" sz="3600" dirty="0"/>
              <a:t>A </a:t>
            </a:r>
            <a:r>
              <a:rPr lang="hu-HU" sz="3600" dirty="0" err="1"/>
              <a:t>RouterOS</a:t>
            </a:r>
            <a:r>
              <a:rPr lang="hu-HU" sz="3600" dirty="0"/>
              <a:t> hatékony, mégis könnyen megtanulható parancssori konfigurációs felülettel rendelkezik, integrált </a:t>
            </a:r>
            <a:r>
              <a:rPr lang="hu-HU" sz="3600" dirty="0" err="1"/>
              <a:t>szkriptelési</a:t>
            </a:r>
            <a:r>
              <a:rPr lang="hu-HU" sz="3600" dirty="0"/>
              <a:t> lehetőségekkel</a:t>
            </a:r>
            <a:r>
              <a:rPr lang="hu-HU" sz="3600" dirty="0" smtClean="0"/>
              <a:t>.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 err="1"/>
              <a:t>Winbox</a:t>
            </a:r>
            <a:r>
              <a:rPr lang="hu-HU" sz="3600" dirty="0"/>
              <a:t> GUI IP és MAC </a:t>
            </a:r>
            <a:r>
              <a:rPr lang="hu-HU" sz="3600" dirty="0" smtClean="0"/>
              <a:t>felett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CLI </a:t>
            </a:r>
            <a:r>
              <a:rPr lang="hu-HU" sz="3600" dirty="0"/>
              <a:t>Telnettel, SSH-</a:t>
            </a:r>
            <a:r>
              <a:rPr lang="hu-HU" sz="3600" dirty="0" err="1"/>
              <a:t>val</a:t>
            </a:r>
            <a:r>
              <a:rPr lang="hu-HU" sz="3600" dirty="0"/>
              <a:t>, helyi konzollal és soros </a:t>
            </a:r>
            <a:r>
              <a:rPr lang="hu-HU" sz="3600" dirty="0" smtClean="0"/>
              <a:t>konzollal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API saját eszközök </a:t>
            </a:r>
            <a:r>
              <a:rPr lang="hu-HU" sz="3600" dirty="0" smtClean="0"/>
              <a:t>programozásához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Webes felület</a:t>
            </a:r>
          </a:p>
        </p:txBody>
      </p:sp>
    </p:spTree>
    <p:extLst>
      <p:ext uri="{BB962C8B-B14F-4D97-AF65-F5344CB8AC3E}">
        <p14:creationId xmlns:p14="http://schemas.microsoft.com/office/powerpoint/2010/main" val="367096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64AB1192-C0C0-9E4A-ADEB-F13A0AFA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948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1C881F2-C38C-776A-B8C6-51A4481F3756}"/>
              </a:ext>
            </a:extLst>
          </p:cNvPr>
          <p:cNvSpPr txBox="1"/>
          <p:nvPr/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2800" kern="1200" cap="all" spc="200" baseline="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Winbox</a:t>
            </a:r>
            <a:endParaRPr lang="hu-HU" sz="28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19207A9-E0C5-02FF-3A5F-EE69226F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25" y="2313851"/>
            <a:ext cx="3952949" cy="3952949"/>
          </a:xfrm>
          <a:prstGeom prst="rect">
            <a:avLst/>
          </a:prstGeom>
          <a:noFill/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0776331-C87E-0538-2F2C-3F2C0AB4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51" y="0"/>
            <a:ext cx="9531297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341B617-A9FF-19C4-E27B-AAC94F2B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180" y="1137918"/>
            <a:ext cx="583964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theme/theme1.xml><?xml version="1.0" encoding="utf-8"?>
<a:theme xmlns:a="http://schemas.openxmlformats.org/drawingml/2006/main" name="Parcella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90_TF56596226.potx" id="{292216CF-1A0C-4E69-97C6-A816DEB668E3}" vid="{D5E58F26-3A1B-4585-B353-81A56A5C5E8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48BD0A1BB510D409820F9FE3FB8FB5F" ma:contentTypeVersion="11" ma:contentTypeDescription="Új dokumentum létrehozása." ma:contentTypeScope="" ma:versionID="620376bafbd88af68db61a5264c950cf">
  <xsd:schema xmlns:xsd="http://www.w3.org/2001/XMLSchema" xmlns:xs="http://www.w3.org/2001/XMLSchema" xmlns:p="http://schemas.microsoft.com/office/2006/metadata/properties" xmlns:ns3="d0d33022-698a-4e21-8a31-fdf713ca84f7" xmlns:ns4="65ac0083-0654-407b-848c-bf8eecb2dfff" targetNamespace="http://schemas.microsoft.com/office/2006/metadata/properties" ma:root="true" ma:fieldsID="ddc9bf4f259fc8182022359e94acad77" ns3:_="" ns4:_="">
    <xsd:import namespace="d0d33022-698a-4e21-8a31-fdf713ca84f7"/>
    <xsd:import namespace="65ac0083-0654-407b-848c-bf8eecb2df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33022-698a-4e21-8a31-fdf713ca84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ac0083-0654-407b-848c-bf8eecb2df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Megosztási tipp kivonat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9AE2BF-D40C-4AB2-95E5-61DE53956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33022-698a-4e21-8a31-fdf713ca84f7"/>
    <ds:schemaRef ds:uri="65ac0083-0654-407b-848c-bf8eecb2df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65ac0083-0654-407b-848c-bf8eecb2dfff"/>
    <ds:schemaRef ds:uri="d0d33022-698a-4e21-8a31-fdf713ca84f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Csomag arculat</Template>
  <TotalTime>0</TotalTime>
  <Words>291</Words>
  <Application>Microsoft Office PowerPoint</Application>
  <PresentationFormat>Szélesvásznú</PresentationFormat>
  <Paragraphs>71</Paragraphs>
  <Slides>13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Parcella</vt:lpstr>
      <vt:lpstr>PowerPoint-bemutató</vt:lpstr>
      <vt:lpstr>PowerPoint-bemutató</vt:lpstr>
      <vt:lpstr>PowerPoint-bemutató</vt:lpstr>
      <vt:lpstr>PowerPoint-bemutató</vt:lpstr>
      <vt:lpstr>A MikroTik vásárlói közé tartozik:</vt:lpstr>
      <vt:lpstr>PowerPoint-bemutató</vt:lpstr>
      <vt:lpstr>PowerPoint-bemutató</vt:lpstr>
      <vt:lpstr>PowerPoint-bemutató</vt:lpstr>
      <vt:lpstr>PowerPoint-bemutató</vt:lpstr>
      <vt:lpstr>Mikrotik Hap lite</vt:lpstr>
      <vt:lpstr>Mikrotik Hap lite</vt:lpstr>
      <vt:lpstr>Források</vt:lpstr>
      <vt:lpstr>Köszönöm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2022-09-09T09:15:03Z</dcterms:created>
  <dcterms:modified xsi:type="dcterms:W3CDTF">2022-09-13T06:33:46Z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0x010100A48BD0A1BB510D409820F9FE3FB8FB5F</vt:lpwstr>
  </property>
</Properties>
</file>